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itchFamily="2" charset="-79"/>
                <a:cs typeface="Aharoni" pitchFamily="2" charset="-79"/>
              </a:rPr>
              <a:t>Right to Information</a:t>
            </a:r>
            <a:br>
              <a:rPr lang="en-US" dirty="0" smtClean="0">
                <a:latin typeface="Aharoni" pitchFamily="2" charset="-79"/>
                <a:cs typeface="Aharoni" pitchFamily="2" charset="-79"/>
              </a:rPr>
            </a:br>
            <a:r>
              <a:rPr lang="en-US" dirty="0" smtClean="0">
                <a:latin typeface="AngsanaUPC" pitchFamily="18" charset="-34"/>
                <a:cs typeface="AngsanaUPC" pitchFamily="18" charset="-34"/>
              </a:rPr>
              <a:t>(PPT 2) (Unit III)</a:t>
            </a:r>
            <a:endParaRPr lang="en-IN" dirty="0">
              <a:latin typeface="AngsanaUPC" pitchFamily="18" charset="-34"/>
              <a:cs typeface="AngsanaUPC" pitchFamily="18" charset="-34"/>
            </a:endParaRPr>
          </a:p>
        </p:txBody>
      </p:sp>
      <p:sp>
        <p:nvSpPr>
          <p:cNvPr id="3" name="Subtitle 2"/>
          <p:cNvSpPr>
            <a:spLocks noGrp="1"/>
          </p:cNvSpPr>
          <p:nvPr>
            <p:ph type="subTitle" idx="1"/>
          </p:nvPr>
        </p:nvSpPr>
        <p:spPr/>
        <p:txBody>
          <a:bodyPr>
            <a:normAutofit fontScale="92500" lnSpcReduction="10000"/>
          </a:bodyPr>
          <a:lstStyle/>
          <a:p>
            <a:r>
              <a:rPr lang="en-US" b="1" dirty="0" smtClean="0">
                <a:solidFill>
                  <a:schemeClr val="tx2">
                    <a:lumMod val="75000"/>
                  </a:schemeClr>
                </a:solidFill>
                <a:latin typeface="Arabic Typesetting" pitchFamily="66" charset="-78"/>
                <a:cs typeface="Arabic Typesetting" pitchFamily="66" charset="-78"/>
              </a:rPr>
              <a:t>Paper: Development Communication</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Course: BJMC, Semester: II</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Institution: DSPMU, Ranchi</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Teacher: Sumedha Chaudhury</a:t>
            </a:r>
            <a:endParaRPr lang="en-IN" b="1" dirty="0" smtClean="0">
              <a:solidFill>
                <a:schemeClr val="tx2">
                  <a:lumMod val="75000"/>
                </a:schemeClr>
              </a:solidFill>
              <a:latin typeface="Arabic Typesetting" pitchFamily="66" charset="-78"/>
              <a:cs typeface="Arabic Typesetting" pitchFamily="66" charset="-78"/>
            </a:endParaRPr>
          </a:p>
          <a:p>
            <a:endParaRPr lang="en-IN"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Introduction to RTI </a:t>
            </a:r>
            <a:r>
              <a:rPr lang="en-US" b="1" dirty="0" smtClean="0">
                <a:latin typeface="Times New Roman" pitchFamily="18" charset="0"/>
                <a:cs typeface="Times New Roman" pitchFamily="18" charset="0"/>
              </a:rPr>
              <a:t>(Continuation)</a:t>
            </a:r>
            <a:endParaRPr lang="en-IN" dirty="0"/>
          </a:p>
        </p:txBody>
      </p:sp>
      <p:sp>
        <p:nvSpPr>
          <p:cNvPr id="3" name="Content Placeholder 2"/>
          <p:cNvSpPr>
            <a:spLocks noGrp="1"/>
          </p:cNvSpPr>
          <p:nvPr>
            <p:ph idx="1"/>
          </p:nvPr>
        </p:nvSpPr>
        <p:spPr/>
        <p:txBody>
          <a:bodyPr>
            <a:normAutofit fontScale="92500" lnSpcReduction="20000"/>
          </a:bodyPr>
          <a:lstStyle/>
          <a:p>
            <a:pPr algn="just">
              <a:buNone/>
            </a:pPr>
            <a:r>
              <a:rPr lang="en-IN" dirty="0" smtClean="0"/>
              <a:t>   </a:t>
            </a:r>
            <a:r>
              <a:rPr lang="en-IN" dirty="0" smtClean="0">
                <a:latin typeface="Times New Roman" pitchFamily="18" charset="0"/>
                <a:cs typeface="Times New Roman" pitchFamily="18" charset="0"/>
              </a:rPr>
              <a:t>The </a:t>
            </a:r>
            <a:r>
              <a:rPr lang="en-IN" dirty="0" smtClean="0">
                <a:latin typeface="Times New Roman" pitchFamily="18" charset="0"/>
                <a:cs typeface="Times New Roman" pitchFamily="18" charset="0"/>
              </a:rPr>
              <a:t>modern concept of good governance goes beyond the concept of governance in that it includes, among others, participation, transparency, accountability and seeks to promote the rule of law.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It </a:t>
            </a:r>
            <a:r>
              <a:rPr lang="en-IN" dirty="0" smtClean="0">
                <a:latin typeface="Times New Roman" pitchFamily="18" charset="0"/>
                <a:cs typeface="Times New Roman" pitchFamily="18" charset="0"/>
              </a:rPr>
              <a:t>ensures that the political, social and economic priorities are based on broad consensus in society and that the voices of the poorest and most vulnerable are heard in decision-making over the allocation of development resources (UNDP 1997).</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Obstacles in the path of RTI</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Culture of Secrecy like Official Secrets Act 1923, </a:t>
            </a:r>
            <a:r>
              <a:rPr lang="en-IN" sz="2400" dirty="0" smtClean="0">
                <a:latin typeface="Times New Roman" pitchFamily="18" charset="0"/>
                <a:cs typeface="Times New Roman" pitchFamily="18" charset="0"/>
              </a:rPr>
              <a:t>Civil Services Conduct Rules, 1964 (which prohibit communication of an official document to anyone without authorization), section 123, 124 and 126 of Indian Evidence Act, 1872 (regulating the power of the government to withhold information) also tampered with the right to information</a:t>
            </a:r>
            <a:r>
              <a:rPr lang="en-IN" sz="2400" dirty="0" smtClean="0">
                <a:latin typeface="Times New Roman" pitchFamily="18" charset="0"/>
                <a:cs typeface="Times New Roman" pitchFamily="18" charset="0"/>
              </a:rPr>
              <a:t>.</a:t>
            </a:r>
          </a:p>
          <a:p>
            <a:pPr algn="just"/>
            <a:r>
              <a:rPr lang="en-IN" sz="2400" dirty="0" smtClean="0">
                <a:latin typeface="Times New Roman" pitchFamily="18" charset="0"/>
                <a:cs typeface="Times New Roman" pitchFamily="18" charset="0"/>
              </a:rPr>
              <a:t>Section 2(i) (a) of the Act defines 'record' to include any document, manuscript and file.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Public Records Rule, </a:t>
            </a:r>
            <a:r>
              <a:rPr lang="en-IN" sz="2400" dirty="0" smtClean="0">
                <a:latin typeface="Times New Roman" pitchFamily="18" charset="0"/>
                <a:cs typeface="Times New Roman" pitchFamily="18" charset="0"/>
              </a:rPr>
              <a:t>1997</a:t>
            </a:r>
          </a:p>
          <a:p>
            <a:pPr algn="just"/>
            <a:r>
              <a:rPr lang="en-IN" sz="2400" dirty="0" smtClean="0">
                <a:latin typeface="Times New Roman" pitchFamily="18" charset="0"/>
                <a:cs typeface="Times New Roman" pitchFamily="18" charset="0"/>
              </a:rPr>
              <a:t>The lack of uniformity of RTI rules is another blockage that hampering the effective implementation of RTI 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sz="2800" dirty="0" smtClean="0">
                <a:latin typeface="Times New Roman" pitchFamily="18" charset="0"/>
                <a:cs typeface="Times New Roman" pitchFamily="18" charset="0"/>
              </a:rPr>
              <a:t>The obstacles related to the appointment of Central and State Information </a:t>
            </a:r>
            <a:r>
              <a:rPr lang="en-IN" sz="2800" dirty="0" smtClean="0">
                <a:latin typeface="Times New Roman" pitchFamily="18" charset="0"/>
                <a:cs typeface="Times New Roman" pitchFamily="18" charset="0"/>
              </a:rPr>
              <a:t>Commissioners.</a:t>
            </a:r>
          </a:p>
          <a:p>
            <a:pPr algn="just"/>
            <a:r>
              <a:rPr lang="en-IN" sz="2800" dirty="0" smtClean="0">
                <a:latin typeface="Times New Roman" pitchFamily="18" charset="0"/>
                <a:cs typeface="Times New Roman" pitchFamily="18" charset="0"/>
              </a:rPr>
              <a:t>The lack of awareness among the information seekers and information providers about the </a:t>
            </a:r>
            <a:r>
              <a:rPr lang="en-IN" sz="2800" dirty="0" smtClean="0">
                <a:latin typeface="Times New Roman" pitchFamily="18" charset="0"/>
                <a:cs typeface="Times New Roman" pitchFamily="18" charset="0"/>
              </a:rPr>
              <a:t>RTI Act.</a:t>
            </a:r>
          </a:p>
          <a:p>
            <a:pPr algn="just"/>
            <a:r>
              <a:rPr lang="en-US" sz="2800" dirty="0" smtClean="0">
                <a:latin typeface="Times New Roman" pitchFamily="18" charset="0"/>
                <a:cs typeface="Times New Roman" pitchFamily="18" charset="0"/>
              </a:rPr>
              <a:t>Lack of trained authorities  </a:t>
            </a:r>
            <a:endParaRPr lang="en-IN" sz="28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232</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Right to Information (PPT 2) (Unit III)</vt:lpstr>
      <vt:lpstr>Introduction to RTI (Continuation)</vt:lpstr>
      <vt:lpstr>Obstacles in the path of RTI</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Information (PPT 2) (Unit III)</dc:title>
  <dc:creator>Admin</dc:creator>
  <cp:lastModifiedBy>Admin</cp:lastModifiedBy>
  <cp:revision>7</cp:revision>
  <dcterms:created xsi:type="dcterms:W3CDTF">2006-08-16T00:00:00Z</dcterms:created>
  <dcterms:modified xsi:type="dcterms:W3CDTF">2020-06-01T07:59:15Z</dcterms:modified>
</cp:coreProperties>
</file>